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59" r:id="rId4"/>
    <p:sldId id="280" r:id="rId5"/>
    <p:sldId id="261" r:id="rId6"/>
    <p:sldId id="273" r:id="rId7"/>
    <p:sldId id="274" r:id="rId8"/>
    <p:sldId id="283" r:id="rId9"/>
    <p:sldId id="284" r:id="rId10"/>
    <p:sldId id="266" r:id="rId11"/>
    <p:sldId id="268" r:id="rId12"/>
    <p:sldId id="285" r:id="rId13"/>
    <p:sldId id="269" r:id="rId14"/>
    <p:sldId id="276" r:id="rId15"/>
    <p:sldId id="277" r:id="rId16"/>
    <p:sldId id="278" r:id="rId17"/>
    <p:sldId id="260" r:id="rId18"/>
    <p:sldId id="271" r:id="rId19"/>
    <p:sldId id="272" r:id="rId20"/>
    <p:sldId id="267" r:id="rId21"/>
    <p:sldId id="279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AEC264-3FAE-0347-ABE8-516C65C2F579}">
          <p14:sldIdLst>
            <p14:sldId id="256"/>
            <p14:sldId id="257"/>
            <p14:sldId id="259"/>
            <p14:sldId id="280"/>
            <p14:sldId id="261"/>
            <p14:sldId id="273"/>
            <p14:sldId id="274"/>
            <p14:sldId id="283"/>
            <p14:sldId id="284"/>
            <p14:sldId id="266"/>
            <p14:sldId id="268"/>
            <p14:sldId id="285"/>
            <p14:sldId id="269"/>
            <p14:sldId id="276"/>
            <p14:sldId id="277"/>
            <p14:sldId id="278"/>
            <p14:sldId id="260"/>
            <p14:sldId id="271"/>
            <p14:sldId id="272"/>
            <p14:sldId id="267"/>
            <p14:sldId id="27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6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B733E8-974B-3449-93D8-EA0FE11696BB}" type="datetimeFigureOut">
              <a:rPr lang="en-US" smtClean="0"/>
              <a:t>12/9/13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781CD-4DCC-FA49-BCBF-5772C39525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440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1F0ED-3ECC-4341-83BA-C6F9F7B8AE43}" type="datetimeFigureOut">
              <a:rPr lang="en-US" smtClean="0"/>
              <a:t>12/9/13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7FF2AD-1CC1-F34E-8D67-ACB9884E1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788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illustrate</a:t>
            </a:r>
            <a:r>
              <a:rPr lang="en-US" baseline="0" dirty="0" smtClean="0"/>
              <a:t> effect cache</a:t>
            </a:r>
          </a:p>
          <a:p>
            <a:r>
              <a:rPr lang="en-US" baseline="0" dirty="0" smtClean="0"/>
              <a:t>+ how distribution follows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7FF2AD-1CC1-F34E-8D67-ACB9884E112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84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multicast: the same data traverses link only once</a:t>
            </a:r>
          </a:p>
          <a:p>
            <a:r>
              <a:rPr lang="en-US" dirty="0" smtClean="0"/>
              <a:t>efficient distribution: shortest path</a:t>
            </a:r>
            <a:r>
              <a:rPr lang="en-US" baseline="0" dirty="0" smtClean="0"/>
              <a:t> forwarding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7FF2AD-1CC1-F34E-8D67-ACB9884E112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11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Interests should uniquely identify the requested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417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ChronoSync assumes that each producer produce/name Data items sequentially</a:t>
            </a:r>
          </a:p>
          <a:p>
            <a:endParaRPr lang="en-US" dirty="0" smtClean="0"/>
          </a:p>
          <a:p>
            <a:r>
              <a:rPr lang="en-US" dirty="0" smtClean="0"/>
              <a:t>Producer status (prefix + latest sequence number) fully specifies how much and what Data has been generated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7FF2AD-1CC1-F34E-8D67-ACB9884E11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68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assumption</a:t>
            </a:r>
            <a:r>
              <a:rPr lang="en-US" baseline="0" dirty="0" smtClean="0"/>
              <a:t> about the routing</a:t>
            </a:r>
          </a:p>
          <a:p>
            <a:endParaRPr lang="en-US" dirty="0"/>
          </a:p>
          <a:p>
            <a:r>
              <a:rPr lang="en-US" dirty="0"/>
              <a:t>----- Meeting Notes (9/16/13 14:15) -----</a:t>
            </a:r>
          </a:p>
          <a:p>
            <a:r>
              <a:rPr lang="en-US" dirty="0"/>
              <a:t>extra slash</a:t>
            </a:r>
          </a:p>
          <a:p>
            <a:r>
              <a:rPr lang="en-US" dirty="0"/>
              <a:t>----- Meeting Notes (9/16/13 14:43) -----</a:t>
            </a:r>
          </a:p>
          <a:p>
            <a:r>
              <a:rPr lang="en-US" dirty="0"/>
              <a:t>NDNS naming conventions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F4A97A-04F9-2D47-B5C4-9EB560C0DBE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56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Every</a:t>
            </a:r>
            <a:r>
              <a:rPr lang="en-US" baseline="0" dirty="0" smtClean="0"/>
              <a:t> participant send out sync interest and keep it outstanding</a:t>
            </a:r>
          </a:p>
          <a:p>
            <a:r>
              <a:rPr lang="en-US" baseline="0" dirty="0" smtClean="0"/>
              <a:t>As soon as Alice produced new data item (</a:t>
            </a:r>
            <a:r>
              <a:rPr lang="en-US" baseline="0" dirty="0" err="1" smtClean="0"/>
              <a:t>seq</a:t>
            </a:r>
            <a:r>
              <a:rPr lang="en-US" baseline="0" dirty="0" smtClean="0"/>
              <a:t> no 17), it is delivered back over shortest paths (NDN takes care of that)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7FF2AD-1CC1-F34E-8D67-ACB9884E112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0889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Bob</a:t>
            </a:r>
            <a:r>
              <a:rPr lang="en-US" baseline="0" dirty="0" smtClean="0"/>
              <a:t> and Ted request data from Alice.  SPF again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7FF2AD-1CC1-F34E-8D67-ACB9884E112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87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7FF2AD-1CC1-F34E-8D67-ACB9884E112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42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</a:t>
            </a:r>
            <a:r>
              <a:rPr lang="en-US" baseline="0" dirty="0" smtClean="0"/>
              <a:t> architecture calls for new ways to </a:t>
            </a:r>
            <a:r>
              <a:rPr lang="en-US" baseline="0" dirty="0" err="1" smtClean="0"/>
              <a:t>syncrhonize</a:t>
            </a:r>
            <a:r>
              <a:rPr lang="en-US" baseline="0" dirty="0" smtClean="0"/>
              <a:t> state. In more data-centric way.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7FF2AD-1CC1-F34E-8D67-ACB9884E112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635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687638"/>
            <a:ext cx="9144000" cy="90487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892800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0" y="2687638"/>
            <a:ext cx="9144000" cy="90487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5892800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2687638"/>
            <a:ext cx="9144000" cy="90487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5892800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0265" y="950594"/>
            <a:ext cx="7667777" cy="1627769"/>
          </a:xfrm>
        </p:spPr>
        <p:txBody>
          <a:bodyPr/>
          <a:lstStyle>
            <a:lvl1pPr algn="l">
              <a:defRPr sz="4000">
                <a:solidFill>
                  <a:srgbClr val="255467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78942" y="4207234"/>
            <a:ext cx="3903133" cy="1526741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800">
                <a:solidFill>
                  <a:srgbClr val="255467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 lIns="0"/>
          <a:lstStyle>
            <a:lvl1pPr algn="r">
              <a:defRPr sz="900">
                <a:solidFill>
                  <a:srgbClr val="373737"/>
                </a:solidFill>
                <a:latin typeface="Arial" pitchFamily="-107" charset="0"/>
                <a:ea typeface="Arial" pitchFamily="-107" charset="0"/>
                <a:cs typeface="Arial" pitchFamily="-107" charset="0"/>
              </a:defRPr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  <p:pic>
        <p:nvPicPr>
          <p:cNvPr id="15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89951"/>
            <a:ext cx="908182" cy="95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6" name="Picture 15" descr="logo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790" y="6052178"/>
            <a:ext cx="2530532" cy="69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549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71120"/>
            <a:ext cx="8229600" cy="1244918"/>
          </a:xfrm>
        </p:spPr>
        <p:txBody>
          <a:bodyPr/>
          <a:lstStyle>
            <a:lvl1pPr algn="l">
              <a:defRPr>
                <a:solidFill>
                  <a:srgbClr val="295467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80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784" y="874652"/>
            <a:ext cx="3344581" cy="546911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183" y="6343768"/>
            <a:ext cx="117659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861782" y="6343768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3"/>
          <p:cNvSpPr>
            <a:spLocks noGrp="1"/>
          </p:cNvSpPr>
          <p:nvPr>
            <p:ph sz="half" idx="13"/>
          </p:nvPr>
        </p:nvSpPr>
        <p:spPr>
          <a:xfrm>
            <a:off x="3476365" y="874653"/>
            <a:ext cx="5520876" cy="5478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 algn="ctr">
              <a:defRPr sz="3200" b="1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603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 algn="ctr">
              <a:defRPr sz="3200" b="1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85183" y="6343768"/>
            <a:ext cx="117659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861782" y="6343768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122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9848" y="874652"/>
            <a:ext cx="5103629" cy="546911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183" y="6343768"/>
            <a:ext cx="1176599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861782" y="6343768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3"/>
          <p:cNvSpPr>
            <a:spLocks noGrp="1"/>
          </p:cNvSpPr>
          <p:nvPr>
            <p:ph sz="half" idx="13"/>
          </p:nvPr>
        </p:nvSpPr>
        <p:spPr>
          <a:xfrm>
            <a:off x="431292" y="1138655"/>
            <a:ext cx="3043009" cy="48816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>
            <a:lvl1pPr algn="ctr">
              <a:defRPr sz="3200" b="1"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217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295467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8960"/>
            <a:ext cx="8229600" cy="4287203"/>
          </a:xfrm>
          <a:prstGeom prst="rect">
            <a:avLst/>
          </a:prstGeom>
        </p:spPr>
        <p:txBody>
          <a:bodyPr lIns="0"/>
          <a:lstStyle>
            <a:lvl1pPr marL="228600" indent="-228600">
              <a:defRPr sz="2800">
                <a:solidFill>
                  <a:srgbClr val="373737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373737"/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rgbClr val="373737"/>
                </a:solidFill>
                <a:latin typeface="Arial"/>
                <a:cs typeface="Arial"/>
              </a:defRPr>
            </a:lvl3pPr>
            <a:lvl4pPr>
              <a:defRPr>
                <a:solidFill>
                  <a:srgbClr val="FFFFFF"/>
                </a:solidFill>
                <a:latin typeface="Arial"/>
                <a:cs typeface="Arial"/>
              </a:defRPr>
            </a:lvl4pPr>
            <a:lvl5pPr>
              <a:defRPr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ABD4B99-20EF-2F4B-B64F-3258F59370B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112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959600" y="1493838"/>
            <a:ext cx="2184400" cy="49069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6959600" y="1493838"/>
            <a:ext cx="2184400" cy="49069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6959600" y="1493838"/>
            <a:ext cx="2184400" cy="49069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295467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8960"/>
            <a:ext cx="6324600" cy="4287203"/>
          </a:xfrm>
          <a:prstGeom prst="rect">
            <a:avLst/>
          </a:prstGeom>
        </p:spPr>
        <p:txBody>
          <a:bodyPr lIns="0"/>
          <a:lstStyle>
            <a:lvl1pPr marL="228600" indent="-228600">
              <a:defRPr sz="2800">
                <a:solidFill>
                  <a:srgbClr val="373737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373737"/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rgbClr val="373737"/>
                </a:solidFill>
                <a:latin typeface="Arial"/>
                <a:cs typeface="Arial"/>
              </a:defRPr>
            </a:lvl3pPr>
            <a:lvl4pPr>
              <a:defRPr>
                <a:solidFill>
                  <a:srgbClr val="FFFFFF"/>
                </a:solidFill>
                <a:latin typeface="Arial"/>
                <a:cs typeface="Arial"/>
              </a:defRPr>
            </a:lvl4pPr>
            <a:lvl5pPr>
              <a:defRPr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91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493838"/>
            <a:ext cx="2184400" cy="49069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0" y="1493838"/>
            <a:ext cx="2184400" cy="49069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1493838"/>
            <a:ext cx="2184400" cy="49069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solidFill>
                  <a:srgbClr val="295467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89200" y="1838960"/>
            <a:ext cx="6324600" cy="4287203"/>
          </a:xfrm>
          <a:prstGeom prst="rect">
            <a:avLst/>
          </a:prstGeom>
        </p:spPr>
        <p:txBody>
          <a:bodyPr lIns="0"/>
          <a:lstStyle>
            <a:lvl1pPr marL="228600" indent="-228600">
              <a:defRPr sz="2800">
                <a:solidFill>
                  <a:srgbClr val="373737"/>
                </a:solidFill>
                <a:latin typeface="Arial"/>
                <a:cs typeface="Arial"/>
              </a:defRPr>
            </a:lvl1pPr>
            <a:lvl2pPr>
              <a:defRPr sz="2000">
                <a:solidFill>
                  <a:srgbClr val="373737"/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rgbClr val="373737"/>
                </a:solidFill>
                <a:latin typeface="Arial"/>
                <a:cs typeface="Arial"/>
              </a:defRPr>
            </a:lvl3pPr>
            <a:lvl4pPr>
              <a:defRPr>
                <a:solidFill>
                  <a:srgbClr val="FFFFFF"/>
                </a:solidFill>
                <a:latin typeface="Arial"/>
                <a:cs typeface="Arial"/>
              </a:defRPr>
            </a:lvl4pPr>
            <a:lvl5pPr>
              <a:defRPr>
                <a:solidFill>
                  <a:srgbClr val="FFFFFF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0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5875338"/>
            <a:ext cx="9144000" cy="9826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422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5892800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0445C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5875338"/>
            <a:ext cx="9144000" cy="9826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1422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5892800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0445C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5875338"/>
            <a:ext cx="9144000" cy="9826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1422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0" y="5892800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0445C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0266" y="1814195"/>
            <a:ext cx="8104294" cy="1263650"/>
          </a:xfrm>
        </p:spPr>
        <p:txBody>
          <a:bodyPr/>
          <a:lstStyle>
            <a:lvl1pPr algn="l">
              <a:defRPr sz="3600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151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71120"/>
            <a:ext cx="8229600" cy="1244918"/>
          </a:xfrm>
        </p:spPr>
        <p:txBody>
          <a:bodyPr/>
          <a:lstStyle>
            <a:lvl1pPr algn="l">
              <a:defRPr>
                <a:solidFill>
                  <a:srgbClr val="295467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4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5875338"/>
            <a:ext cx="9144000" cy="9826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422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5892800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0445C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0266" y="1814195"/>
            <a:ext cx="8104294" cy="1263650"/>
          </a:xfrm>
        </p:spPr>
        <p:txBody>
          <a:bodyPr/>
          <a:lstStyle>
            <a:lvl1pPr algn="l">
              <a:defRPr sz="3600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3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397625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71120"/>
            <a:ext cx="8229600" cy="1244918"/>
          </a:xfrm>
        </p:spPr>
        <p:txBody>
          <a:bodyPr/>
          <a:lstStyle>
            <a:lvl1pPr algn="l">
              <a:defRPr>
                <a:solidFill>
                  <a:srgbClr val="295467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29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5875338"/>
            <a:ext cx="9144000" cy="9826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422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0" y="5892800"/>
            <a:ext cx="9142413" cy="1588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0" y="1406525"/>
            <a:ext cx="9144000" cy="92075"/>
          </a:xfrm>
          <a:prstGeom prst="rect">
            <a:avLst/>
          </a:prstGeom>
          <a:solidFill>
            <a:srgbClr val="29546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0445C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0266" y="1814195"/>
            <a:ext cx="8104294" cy="1263650"/>
          </a:xfrm>
        </p:spPr>
        <p:txBody>
          <a:bodyPr/>
          <a:lstStyle>
            <a:lvl1pPr algn="l">
              <a:defRPr sz="3600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49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71438"/>
            <a:ext cx="8229600" cy="124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48475" y="6492875"/>
            <a:ext cx="2133600" cy="365125"/>
          </a:xfrm>
          <a:prstGeom prst="rect">
            <a:avLst/>
          </a:prstGeom>
        </p:spPr>
        <p:txBody>
          <a:bodyPr vert="horz" wrap="square" lIns="91440" tIns="45720" rIns="0" bIns="45720" numCol="1" anchor="ctr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373737"/>
                </a:solidFill>
                <a:cs typeface="Arial" charset="0"/>
              </a:defRPr>
            </a:lvl1pPr>
          </a:lstStyle>
          <a:p>
            <a:fld id="{4ABD4B99-20EF-2F4B-B64F-3258F59370B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 ftr="0" dt="0"/>
  <p:txStyles>
    <p:titleStyle>
      <a:lvl1pPr algn="l" defTabSz="457200" rtl="0" eaLnBrk="1" fontAlgn="base" hangingPunct="1">
        <a:lnSpc>
          <a:spcPts val="4000"/>
        </a:lnSpc>
        <a:spcBef>
          <a:spcPct val="0"/>
        </a:spcBef>
        <a:spcAft>
          <a:spcPct val="0"/>
        </a:spcAft>
        <a:defRPr sz="3600" kern="1200">
          <a:solidFill>
            <a:schemeClr val="tx2"/>
          </a:solidFill>
          <a:latin typeface="Arial"/>
          <a:ea typeface="Geneva" pitchFamily="-107" charset="-128"/>
          <a:cs typeface="Arial"/>
        </a:defRPr>
      </a:lvl1pPr>
      <a:lvl2pPr algn="l" defTabSz="457200" rtl="0" eaLnBrk="1" fontAlgn="base" hangingPunct="1">
        <a:lnSpc>
          <a:spcPts val="4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07" charset="0"/>
          <a:ea typeface="Geneva" pitchFamily="-107" charset="-128"/>
          <a:cs typeface="Arial" pitchFamily="34" charset="0"/>
        </a:defRPr>
      </a:lvl2pPr>
      <a:lvl3pPr algn="l" defTabSz="457200" rtl="0" eaLnBrk="1" fontAlgn="base" hangingPunct="1">
        <a:lnSpc>
          <a:spcPts val="4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07" charset="0"/>
          <a:ea typeface="Geneva" pitchFamily="-107" charset="-128"/>
          <a:cs typeface="Arial" pitchFamily="34" charset="0"/>
        </a:defRPr>
      </a:lvl3pPr>
      <a:lvl4pPr algn="l" defTabSz="457200" rtl="0" eaLnBrk="1" fontAlgn="base" hangingPunct="1">
        <a:lnSpc>
          <a:spcPts val="4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07" charset="0"/>
          <a:ea typeface="Geneva" pitchFamily="-107" charset="-128"/>
          <a:cs typeface="Arial" pitchFamily="34" charset="0"/>
        </a:defRPr>
      </a:lvl4pPr>
      <a:lvl5pPr algn="l" defTabSz="457200" rtl="0" eaLnBrk="1" fontAlgn="base" hangingPunct="1">
        <a:lnSpc>
          <a:spcPts val="4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-107" charset="0"/>
          <a:ea typeface="Geneva" pitchFamily="-107" charset="-128"/>
          <a:cs typeface="Arial" pitchFamily="34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-107" charset="0"/>
          <a:ea typeface="Geneva" pitchFamily="-107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-107" charset="0"/>
          <a:ea typeface="Geneva" pitchFamily="-107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-107" charset="0"/>
          <a:ea typeface="Geneva" pitchFamily="-107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-107" charset="0"/>
          <a:ea typeface="Geneva" pitchFamily="-107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rgbClr val="FFFFFF"/>
          </a:solidFill>
          <a:latin typeface="Arial"/>
          <a:ea typeface="Geneva" pitchFamily="-107" charset="-128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rgbClr val="FFFFFF"/>
          </a:solidFill>
          <a:latin typeface="Arial"/>
          <a:ea typeface="Geneva" pitchFamily="-107" charset="-128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FFFFFF"/>
          </a:solidFill>
          <a:latin typeface="Arial"/>
          <a:ea typeface="Geneva" pitchFamily="-107" charset="-128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rgbClr val="FFFFFF"/>
          </a:solidFill>
          <a:latin typeface="Arial"/>
          <a:ea typeface="Geneva" pitchFamily="-107" charset="-128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rgbClr val="FFFFFF"/>
          </a:solidFill>
          <a:latin typeface="Arial"/>
          <a:ea typeface="Geneva" pitchFamily="-107" charset="-128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Let’s ChronoSync: Decentralized Dataset State Synchronization in Named Data </a:t>
            </a:r>
            <a:r>
              <a:rPr lang="en-US" dirty="0" smtClean="0"/>
              <a:t>Networking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Zhenkai</a:t>
            </a:r>
            <a:r>
              <a:rPr lang="en-US" dirty="0" smtClean="0"/>
              <a:t> Zhu</a:t>
            </a:r>
          </a:p>
          <a:p>
            <a:r>
              <a:rPr lang="en-US" dirty="0" smtClean="0"/>
              <a:t>Alexander Afanasyev (presenter)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Tuesday, October 8,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579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get state knowledge updates?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4940"/>
            <a:ext cx="8229600" cy="995958"/>
          </a:xfrm>
        </p:spPr>
        <p:txBody>
          <a:bodyPr/>
          <a:lstStyle/>
          <a:p>
            <a:r>
              <a:rPr lang="en-US" sz="2400" dirty="0" smtClean="0"/>
              <a:t>Request chat room state </a:t>
            </a:r>
            <a:r>
              <a:rPr lang="en-US" sz="2400" dirty="0" smtClean="0">
                <a:solidFill>
                  <a:schemeClr val="tx1"/>
                </a:solidFill>
              </a:rPr>
              <a:t>that are “newer” that the state digest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9874" y="2809064"/>
            <a:ext cx="1727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Sync Interest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74282" y="4348745"/>
            <a:ext cx="1727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Sync Data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87591" y="3178396"/>
            <a:ext cx="2102800" cy="861774"/>
          </a:xfrm>
          <a:prstGeom prst="rect">
            <a:avLst/>
          </a:prstGeom>
          <a:solidFill>
            <a:srgbClr val="FECE39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284E6A"/>
                </a:solidFill>
              </a:rPr>
              <a:t>/broadcast</a:t>
            </a:r>
          </a:p>
          <a:p>
            <a:r>
              <a:rPr lang="en-US" sz="1600" b="1" dirty="0" smtClean="0">
                <a:solidFill>
                  <a:srgbClr val="284E6A"/>
                </a:solidFill>
              </a:rPr>
              <a:t>/ChronoSync/lunch</a:t>
            </a:r>
          </a:p>
          <a:p>
            <a:r>
              <a:rPr lang="en-US" sz="1600" b="1" dirty="0" smtClean="0">
                <a:solidFill>
                  <a:srgbClr val="284E6A"/>
                </a:solidFill>
              </a:rPr>
              <a:t>/4b01...</a:t>
            </a:r>
            <a:endParaRPr lang="en-US" sz="1200" dirty="0">
              <a:solidFill>
                <a:srgbClr val="284E6A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57200" y="4724954"/>
            <a:ext cx="2233191" cy="1426349"/>
            <a:chOff x="5798198" y="4012005"/>
            <a:chExt cx="2233191" cy="1426349"/>
          </a:xfrm>
        </p:grpSpPr>
        <p:sp>
          <p:nvSpPr>
            <p:cNvPr id="13" name="TextBox 12"/>
            <p:cNvSpPr txBox="1"/>
            <p:nvPr/>
          </p:nvSpPr>
          <p:spPr>
            <a:xfrm>
              <a:off x="6006134" y="4012005"/>
              <a:ext cx="2025255" cy="1261884"/>
            </a:xfrm>
            <a:prstGeom prst="rect">
              <a:avLst/>
            </a:prstGeom>
            <a:solidFill>
              <a:srgbClr val="118CB0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/broadcast</a:t>
              </a:r>
            </a:p>
            <a:p>
              <a:r>
                <a:rPr lang="en-US" sz="1600" dirty="0">
                  <a:solidFill>
                    <a:schemeClr val="bg1"/>
                  </a:solidFill>
                </a:rPr>
                <a:t>/ChronoSync/lunch</a:t>
              </a:r>
            </a:p>
            <a:p>
              <a:r>
                <a:rPr lang="en-US" sz="1600" dirty="0">
                  <a:solidFill>
                    <a:schemeClr val="bg1"/>
                  </a:solidFill>
                </a:rPr>
                <a:t>/4b01...</a:t>
              </a:r>
            </a:p>
            <a:p>
              <a:endParaRPr lang="en-US" sz="1600" dirty="0" smtClean="0">
                <a:solidFill>
                  <a:schemeClr val="bg1"/>
                </a:solidFill>
              </a:endParaRPr>
            </a:p>
            <a:p>
              <a:endParaRPr lang="en-US" sz="1200" dirty="0" smtClean="0">
                <a:solidFill>
                  <a:schemeClr val="bg1"/>
                </a:solidFill>
              </a:endParaRPr>
            </a:p>
          </p:txBody>
        </p:sp>
        <p:pic>
          <p:nvPicPr>
            <p:cNvPr id="15" name="Picture 14" descr="certificate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8198" y="5022483"/>
              <a:ext cx="415871" cy="415871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9505" y="4831983"/>
              <a:ext cx="1295400" cy="381000"/>
            </a:xfrm>
            <a:prstGeom prst="rect">
              <a:avLst/>
            </a:prstGeom>
          </p:spPr>
        </p:pic>
      </p:grp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3795" y="2457646"/>
            <a:ext cx="4446769" cy="378219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743244" y="5331934"/>
            <a:ext cx="3400756" cy="120032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The same question is asked by everybody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leverage NDN caching and Interest aggregation</a:t>
            </a:r>
          </a:p>
        </p:txBody>
      </p:sp>
    </p:spTree>
    <p:extLst>
      <p:ext uri="{BB962C8B-B14F-4D97-AF65-F5344CB8AC3E}">
        <p14:creationId xmlns:p14="http://schemas.microsoft.com/office/powerpoint/2010/main" val="1698142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fetch chat messages?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Request missing Data pieces directly from the producer</a:t>
            </a:r>
          </a:p>
          <a:p>
            <a:pPr lvl="1"/>
            <a:r>
              <a:rPr lang="en-US" sz="1600" dirty="0" smtClean="0"/>
              <a:t>what to request known from Sync Data reply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3599" y="2803416"/>
            <a:ext cx="2606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Chat message Interest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74282" y="4348745"/>
            <a:ext cx="1727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Sync Data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7591" y="3178396"/>
            <a:ext cx="2102800" cy="861774"/>
          </a:xfrm>
          <a:prstGeom prst="rect">
            <a:avLst/>
          </a:prstGeom>
          <a:solidFill>
            <a:srgbClr val="FECE39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284E6A"/>
                </a:solidFill>
              </a:rPr>
              <a:t>/</a:t>
            </a:r>
            <a:r>
              <a:rPr lang="en-US" sz="1600" b="1" dirty="0" err="1" smtClean="0">
                <a:solidFill>
                  <a:srgbClr val="284E6A"/>
                </a:solidFill>
              </a:rPr>
              <a:t>alice</a:t>
            </a:r>
            <a:endParaRPr lang="en-US" sz="1600" b="1" dirty="0" smtClean="0">
              <a:solidFill>
                <a:srgbClr val="284E6A"/>
              </a:solidFill>
            </a:endParaRPr>
          </a:p>
          <a:p>
            <a:r>
              <a:rPr lang="en-US" sz="1600" b="1" dirty="0" smtClean="0">
                <a:solidFill>
                  <a:srgbClr val="284E6A"/>
                </a:solidFill>
              </a:rPr>
              <a:t>/ChronoSync/lunch</a:t>
            </a:r>
          </a:p>
          <a:p>
            <a:r>
              <a:rPr lang="en-US" sz="1600" b="1" dirty="0" smtClean="0">
                <a:solidFill>
                  <a:srgbClr val="284E6A"/>
                </a:solidFill>
              </a:rPr>
              <a:t>/17</a:t>
            </a:r>
            <a:endParaRPr lang="en-US" sz="1200" dirty="0">
              <a:solidFill>
                <a:srgbClr val="284E6A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57200" y="4724954"/>
            <a:ext cx="2233191" cy="1426349"/>
            <a:chOff x="5798198" y="4012005"/>
            <a:chExt cx="2233191" cy="1426349"/>
          </a:xfrm>
        </p:grpSpPr>
        <p:sp>
          <p:nvSpPr>
            <p:cNvPr id="10" name="TextBox 9"/>
            <p:cNvSpPr txBox="1"/>
            <p:nvPr/>
          </p:nvSpPr>
          <p:spPr>
            <a:xfrm>
              <a:off x="6006134" y="4012005"/>
              <a:ext cx="2025255" cy="1261884"/>
            </a:xfrm>
            <a:prstGeom prst="rect">
              <a:avLst/>
            </a:prstGeom>
            <a:solidFill>
              <a:srgbClr val="118CB0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</a:rPr>
                <a:t>/</a:t>
              </a:r>
              <a:r>
                <a:rPr lang="en-US" sz="1600" dirty="0" err="1" smtClean="0">
                  <a:solidFill>
                    <a:schemeClr val="bg1"/>
                  </a:solidFill>
                </a:rPr>
                <a:t>alice</a:t>
              </a:r>
              <a:endParaRPr lang="en-US" sz="1600" dirty="0" smtClean="0">
                <a:solidFill>
                  <a:schemeClr val="bg1"/>
                </a:solidFill>
              </a:endParaRPr>
            </a:p>
            <a:p>
              <a:r>
                <a:rPr lang="en-US" sz="1600" dirty="0" smtClean="0">
                  <a:solidFill>
                    <a:schemeClr val="bg1"/>
                  </a:solidFill>
                </a:rPr>
                <a:t>/ChronoSync/lunch</a:t>
              </a:r>
            </a:p>
            <a:p>
              <a:r>
                <a:rPr lang="en-US" sz="1600" dirty="0" smtClean="0">
                  <a:solidFill>
                    <a:schemeClr val="bg1"/>
                  </a:solidFill>
                </a:rPr>
                <a:t>/17</a:t>
              </a:r>
              <a:endParaRPr lang="en-US" sz="1600" dirty="0">
                <a:solidFill>
                  <a:schemeClr val="bg1"/>
                </a:solidFill>
              </a:endParaRPr>
            </a:p>
            <a:p>
              <a:endParaRPr lang="en-US" sz="1600" dirty="0" smtClean="0">
                <a:solidFill>
                  <a:schemeClr val="bg1"/>
                </a:solidFill>
              </a:endParaRPr>
            </a:p>
            <a:p>
              <a:endParaRPr lang="en-US" sz="1200" dirty="0" smtClean="0">
                <a:solidFill>
                  <a:schemeClr val="bg1"/>
                </a:solidFill>
              </a:endParaRPr>
            </a:p>
          </p:txBody>
        </p:sp>
        <p:pic>
          <p:nvPicPr>
            <p:cNvPr id="11" name="Picture 10" descr="certificate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8198" y="5022483"/>
              <a:ext cx="415871" cy="415871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071" y="5533490"/>
            <a:ext cx="1549400" cy="3810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0419" y="2688851"/>
            <a:ext cx="4342665" cy="3693652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6589858" y="5625650"/>
            <a:ext cx="2496937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The same question is asked by everybody</a:t>
            </a:r>
          </a:p>
        </p:txBody>
      </p:sp>
    </p:spTree>
    <p:extLst>
      <p:ext uri="{BB962C8B-B14F-4D97-AF65-F5344CB8AC3E}">
        <p14:creationId xmlns:p14="http://schemas.microsoft.com/office/powerpoint/2010/main" val="3590981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8960"/>
            <a:ext cx="8229600" cy="2451759"/>
          </a:xfrm>
        </p:spPr>
        <p:txBody>
          <a:bodyPr/>
          <a:lstStyle/>
          <a:p>
            <a:r>
              <a:rPr lang="en-US" dirty="0" smtClean="0"/>
              <a:t>Interests are forwarded towards places where Data could be</a:t>
            </a:r>
          </a:p>
          <a:p>
            <a:pPr lvl="1"/>
            <a:r>
              <a:rPr lang="en-US" dirty="0" smtClean="0"/>
              <a:t>Data is always returned over shortest paths</a:t>
            </a:r>
          </a:p>
          <a:p>
            <a:r>
              <a:rPr lang="en-US" dirty="0" smtClean="0"/>
              <a:t>After request, Data is cached in NDN</a:t>
            </a:r>
          </a:p>
          <a:p>
            <a:pPr lvl="1"/>
            <a:r>
              <a:rPr lang="en-US" dirty="0" smtClean="0"/>
              <a:t>retransmitted requests (after loss or disconnection) don’t go down to the Data producer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97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838960"/>
            <a:ext cx="4892568" cy="4287203"/>
          </a:xfrm>
        </p:spPr>
        <p:txBody>
          <a:bodyPr/>
          <a:lstStyle/>
          <a:p>
            <a:r>
              <a:rPr lang="en-US" sz="2000" dirty="0" smtClean="0"/>
              <a:t>Goals: examine baseline ChronoSync performance and performance under adverse conditions</a:t>
            </a:r>
          </a:p>
          <a:p>
            <a:pPr lvl="1"/>
            <a:r>
              <a:rPr lang="en-US" sz="1600" dirty="0" smtClean="0"/>
              <a:t>packet loss</a:t>
            </a:r>
          </a:p>
          <a:p>
            <a:pPr lvl="1"/>
            <a:r>
              <a:rPr lang="en-US" sz="1600" dirty="0" smtClean="0"/>
              <a:t>link failures</a:t>
            </a:r>
          </a:p>
          <a:p>
            <a:r>
              <a:rPr lang="en-US" sz="2800" dirty="0" smtClean="0"/>
              <a:t>Methodology</a:t>
            </a:r>
          </a:p>
          <a:p>
            <a:pPr lvl="1"/>
            <a:r>
              <a:rPr lang="en-US" sz="1600" dirty="0" smtClean="0"/>
              <a:t>simulation based on ndnSIM</a:t>
            </a:r>
          </a:p>
          <a:p>
            <a:pPr lvl="1"/>
            <a:r>
              <a:rPr lang="en-US" sz="1600" dirty="0" smtClean="0"/>
              <a:t>centralized IP based design for baseline comparison</a:t>
            </a:r>
          </a:p>
          <a:p>
            <a:pPr lvl="1"/>
            <a:r>
              <a:rPr lang="en-US" sz="1600" dirty="0" smtClean="0"/>
              <a:t>Topology</a:t>
            </a:r>
          </a:p>
          <a:p>
            <a:pPr lvl="2"/>
            <a:r>
              <a:rPr lang="en-US" sz="1200" dirty="0" smtClean="0"/>
              <a:t>52 nodes, 84 links, 100 Mbps</a:t>
            </a:r>
          </a:p>
          <a:p>
            <a:pPr lvl="2"/>
            <a:r>
              <a:rPr lang="en-US" sz="1200" dirty="0" err="1" smtClean="0"/>
              <a:t>Rocketfuel</a:t>
            </a:r>
            <a:r>
              <a:rPr lang="en-US" sz="1200" dirty="0" smtClean="0"/>
              <a:t>-inferred link delays</a:t>
            </a:r>
          </a:p>
          <a:p>
            <a:pPr lvl="1"/>
            <a:r>
              <a:rPr lang="en-US" sz="1600" dirty="0" smtClean="0"/>
              <a:t>Traffic</a:t>
            </a:r>
          </a:p>
          <a:p>
            <a:pPr lvl="2"/>
            <a:r>
              <a:rPr lang="en-US" sz="1200" dirty="0" smtClean="0"/>
              <a:t>1000 messages in the chat room</a:t>
            </a:r>
            <a:endParaRPr lang="en-US" sz="1200" dirty="0"/>
          </a:p>
          <a:p>
            <a:pPr lvl="1"/>
            <a:r>
              <a:rPr lang="en-US" sz="1600" dirty="0" smtClean="0"/>
              <a:t>All nodes participate in the chat room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771" y="2844286"/>
            <a:ext cx="3511995" cy="210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06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Synchronization delay (no network failures)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6855" r="-6855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510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Synchronization delay in </a:t>
            </a:r>
            <a:r>
              <a:rPr lang="en-US" dirty="0" err="1" smtClean="0"/>
              <a:t>lossy</a:t>
            </a:r>
            <a:r>
              <a:rPr lang="en-US" dirty="0" smtClean="0"/>
              <a:t> environments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t="-12660" b="-12660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843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Resilience to network failures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20819" r="-20819"/>
          <a:stretch>
            <a:fillRect/>
          </a:stretch>
        </p:blipFill>
        <p:spPr>
          <a:xfrm>
            <a:off x="1845085" y="1838960"/>
            <a:ext cx="8229600" cy="428720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32682" y="2062942"/>
            <a:ext cx="2068313" cy="1477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When server is not isolated, almost </a:t>
            </a:r>
            <a:r>
              <a:rPr lang="en-US" b="1" dirty="0" smtClean="0"/>
              <a:t>everybody</a:t>
            </a:r>
            <a:r>
              <a:rPr lang="en-US" dirty="0" smtClean="0"/>
              <a:t> is still able to communicate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32682" y="4942911"/>
            <a:ext cx="2068313" cy="1200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When server gets isolated, almost </a:t>
            </a:r>
            <a:r>
              <a:rPr lang="en-US" b="1" dirty="0" smtClean="0"/>
              <a:t>nobody</a:t>
            </a:r>
            <a:r>
              <a:rPr lang="en-US" dirty="0" smtClean="0"/>
              <a:t> is able to communicate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410992" y="2202076"/>
            <a:ext cx="1638918" cy="230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2410992" y="5223834"/>
            <a:ext cx="1789631" cy="274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025777" y="1905814"/>
            <a:ext cx="880024" cy="950069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175416" y="4962638"/>
            <a:ext cx="561203" cy="559859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41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Conclusions: ChronoSync 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414" y="1826132"/>
            <a:ext cx="5285622" cy="4287203"/>
          </a:xfrm>
        </p:spPr>
        <p:txBody>
          <a:bodyPr/>
          <a:lstStyle/>
          <a:p>
            <a:r>
              <a:rPr lang="en-US" sz="2400" dirty="0" smtClean="0"/>
              <a:t>Robust through decentralization</a:t>
            </a:r>
          </a:p>
          <a:p>
            <a:pPr lvl="1"/>
            <a:r>
              <a:rPr lang="en-US" sz="1800" dirty="0" smtClean="0"/>
              <a:t>avoids single point of failure</a:t>
            </a:r>
          </a:p>
          <a:p>
            <a:pPr lvl="1"/>
            <a:r>
              <a:rPr lang="en-US" sz="1800" dirty="0" smtClean="0"/>
              <a:t>relies on build-in NDN’s flexible Interest forwarding strategy</a:t>
            </a:r>
          </a:p>
          <a:p>
            <a:r>
              <a:rPr lang="en-US" sz="2400" dirty="0" smtClean="0"/>
              <a:t>Efficient with data distribution</a:t>
            </a:r>
          </a:p>
          <a:p>
            <a:pPr lvl="1"/>
            <a:r>
              <a:rPr lang="en-US" sz="1800" dirty="0" smtClean="0"/>
              <a:t>relies on build-in NDN’s multicast</a:t>
            </a:r>
          </a:p>
          <a:p>
            <a:r>
              <a:rPr lang="en-US" sz="2400" dirty="0" smtClean="0"/>
              <a:t>Secured</a:t>
            </a:r>
          </a:p>
          <a:p>
            <a:pPr lvl="1"/>
            <a:r>
              <a:rPr lang="en-US" sz="1800" dirty="0" smtClean="0"/>
              <a:t>relies on build-in NDN’s security</a:t>
            </a:r>
          </a:p>
          <a:p>
            <a:endParaRPr lang="en-US" sz="400" dirty="0" smtClean="0"/>
          </a:p>
          <a:p>
            <a:r>
              <a:rPr lang="en-US" sz="2600" dirty="0" smtClean="0"/>
              <a:t>Building block to support distributed applications</a:t>
            </a:r>
          </a:p>
          <a:p>
            <a:pPr lvl="1"/>
            <a:r>
              <a:rPr lang="en-US" sz="1800" dirty="0" err="1" smtClean="0"/>
              <a:t>ChronoChat</a:t>
            </a:r>
            <a:r>
              <a:rPr lang="en-US" sz="1800" dirty="0" smtClean="0"/>
              <a:t>, ChronoShare (file sharing), routing, etc.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753" y="2536075"/>
            <a:ext cx="3803322" cy="228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72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582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Broadcast in large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8961"/>
            <a:ext cx="8229600" cy="1483410"/>
          </a:xfrm>
        </p:spPr>
        <p:txBody>
          <a:bodyPr/>
          <a:lstStyle/>
          <a:p>
            <a:r>
              <a:rPr lang="en-US" dirty="0"/>
              <a:t>Broadcast directly in large networks is costly</a:t>
            </a:r>
          </a:p>
          <a:p>
            <a:r>
              <a:rPr lang="en-US" dirty="0"/>
              <a:t>A broadcast overlay can dramatically reduce the </a:t>
            </a:r>
            <a:r>
              <a:rPr lang="en-US" dirty="0" smtClean="0"/>
              <a:t>cost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792" y="3091846"/>
            <a:ext cx="5240040" cy="322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804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Internet applications are collaborative by nature</a:t>
            </a:r>
          </a:p>
          <a:p>
            <a:pPr lvl="1"/>
            <a:r>
              <a:rPr lang="en-US" dirty="0" smtClean="0"/>
              <a:t>group </a:t>
            </a:r>
            <a:r>
              <a:rPr lang="en-US" dirty="0" smtClean="0"/>
              <a:t>text chat</a:t>
            </a:r>
          </a:p>
          <a:p>
            <a:pPr lvl="1"/>
            <a:r>
              <a:rPr lang="en-US" dirty="0" smtClean="0"/>
              <a:t>file sharing</a:t>
            </a:r>
          </a:p>
          <a:p>
            <a:pPr lvl="1"/>
            <a:r>
              <a:rPr lang="en-US" dirty="0" smtClean="0"/>
              <a:t>audio/video conferencing</a:t>
            </a:r>
          </a:p>
          <a:p>
            <a:r>
              <a:rPr lang="en-US" dirty="0" smtClean="0"/>
              <a:t>Key piece in these applications</a:t>
            </a:r>
          </a:p>
          <a:p>
            <a:pPr lvl="1"/>
            <a:r>
              <a:rPr lang="en-US" b="1" dirty="0">
                <a:solidFill>
                  <a:schemeClr val="accent2"/>
                </a:solidFill>
              </a:rPr>
              <a:t>d</a:t>
            </a:r>
            <a:r>
              <a:rPr lang="en-US" b="1" dirty="0" smtClean="0">
                <a:solidFill>
                  <a:schemeClr val="accent2"/>
                </a:solidFill>
              </a:rPr>
              <a:t>istributed state synchronization</a:t>
            </a:r>
          </a:p>
          <a:p>
            <a:pPr lvl="2"/>
            <a:r>
              <a:rPr lang="en-US" dirty="0" smtClean="0"/>
              <a:t>chat room messages</a:t>
            </a:r>
          </a:p>
          <a:p>
            <a:pPr lvl="2"/>
            <a:r>
              <a:rPr lang="en-US" dirty="0" smtClean="0"/>
              <a:t>files and folders in the shared folder</a:t>
            </a:r>
          </a:p>
          <a:p>
            <a:pPr lvl="2"/>
            <a:r>
              <a:rPr lang="en-US" dirty="0" smtClean="0"/>
              <a:t>voice/video streams from each participant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65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infer changes when sync Interest arrives?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8960"/>
            <a:ext cx="5059349" cy="4287203"/>
          </a:xfrm>
        </p:spPr>
        <p:txBody>
          <a:bodyPr/>
          <a:lstStyle/>
          <a:p>
            <a:r>
              <a:rPr lang="en-US" dirty="0" smtClean="0"/>
              <a:t>The same state digest</a:t>
            </a:r>
          </a:p>
          <a:p>
            <a:pPr lvl="1"/>
            <a:r>
              <a:rPr lang="en-US" dirty="0" smtClean="0"/>
              <a:t>states are equal</a:t>
            </a:r>
          </a:p>
          <a:p>
            <a:r>
              <a:rPr lang="en-US" dirty="0" smtClean="0"/>
              <a:t>Different state digests</a:t>
            </a:r>
          </a:p>
          <a:p>
            <a:pPr lvl="1"/>
            <a:r>
              <a:rPr lang="en-US" dirty="0" smtClean="0"/>
              <a:t>previously observed digest</a:t>
            </a:r>
          </a:p>
          <a:p>
            <a:pPr lvl="2"/>
            <a:r>
              <a:rPr lang="en-US" dirty="0" smtClean="0"/>
              <a:t>use digest log</a:t>
            </a:r>
          </a:p>
          <a:p>
            <a:pPr lvl="1"/>
            <a:r>
              <a:rPr lang="en-US" dirty="0" smtClean="0"/>
              <a:t>otherwise</a:t>
            </a:r>
          </a:p>
          <a:p>
            <a:pPr lvl="2"/>
            <a:r>
              <a:rPr lang="en-US" dirty="0" smtClean="0"/>
              <a:t>wait (Sync Interest with “unknown” digest may have arrived before Sync Data is fetched)</a:t>
            </a:r>
          </a:p>
          <a:p>
            <a:pPr lvl="2"/>
            <a:r>
              <a:rPr lang="en-US" dirty="0" smtClean="0"/>
              <a:t>use exclude filter (there could be multiple different Sync Data that correspond to the same state digest)</a:t>
            </a:r>
          </a:p>
          <a:p>
            <a:pPr lvl="2"/>
            <a:r>
              <a:rPr lang="en-US" dirty="0" smtClean="0"/>
              <a:t>explicitly ask for the state corresponding to the unknown digest (recovery)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787" y="4038542"/>
            <a:ext cx="3537213" cy="11161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06787" y="2561214"/>
            <a:ext cx="3537213" cy="147732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Digest log</a:t>
            </a:r>
            <a:endParaRPr lang="en-US" b="1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recent history of state digest changes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state digest vs. actual state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089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ChronoSync states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8960"/>
            <a:ext cx="4417889" cy="4369639"/>
          </a:xfrm>
        </p:spPr>
        <p:txBody>
          <a:bodyPr/>
          <a:lstStyle/>
          <a:p>
            <a:r>
              <a:rPr lang="en-US" sz="2000" dirty="0" smtClean="0"/>
              <a:t>Stable state</a:t>
            </a:r>
          </a:p>
          <a:p>
            <a:pPr lvl="1"/>
            <a:r>
              <a:rPr lang="en-US" sz="1400" dirty="0" smtClean="0"/>
              <a:t>everyone has the same knowledge</a:t>
            </a:r>
          </a:p>
          <a:p>
            <a:pPr lvl="1"/>
            <a:r>
              <a:rPr lang="en-US" sz="1400" b="1" dirty="0" smtClean="0"/>
              <a:t>identical</a:t>
            </a:r>
            <a:r>
              <a:rPr lang="en-US" sz="1400" dirty="0" smtClean="0"/>
              <a:t> outstanding sync Interests </a:t>
            </a:r>
          </a:p>
          <a:p>
            <a:pPr lvl="1"/>
            <a:r>
              <a:rPr lang="en-US" sz="1400" dirty="0" smtClean="0">
                <a:solidFill>
                  <a:schemeClr val="accent2"/>
                </a:solidFill>
              </a:rPr>
              <a:t>new knowledge efficiently disseminated among participants</a:t>
            </a:r>
          </a:p>
          <a:p>
            <a:pPr lvl="1"/>
            <a:endParaRPr lang="en-US" sz="1400" dirty="0" smtClean="0">
              <a:solidFill>
                <a:schemeClr val="accent2"/>
              </a:solidFill>
            </a:endParaRPr>
          </a:p>
          <a:p>
            <a:r>
              <a:rPr lang="en-US" sz="2000" dirty="0" smtClean="0"/>
              <a:t>Simultaneous data generation</a:t>
            </a:r>
          </a:p>
          <a:p>
            <a:pPr lvl="1"/>
            <a:r>
              <a:rPr lang="en-US" sz="1400" dirty="0" smtClean="0"/>
              <a:t>multiple different Sync Data with </a:t>
            </a:r>
            <a:r>
              <a:rPr lang="en-US" sz="1400" b="1" dirty="0" smtClean="0"/>
              <a:t>identical</a:t>
            </a:r>
            <a:r>
              <a:rPr lang="en-US" sz="1400" dirty="0" smtClean="0"/>
              <a:t> digest</a:t>
            </a:r>
          </a:p>
          <a:p>
            <a:pPr lvl="1"/>
            <a:r>
              <a:rPr lang="en-US" sz="1400" dirty="0" smtClean="0">
                <a:solidFill>
                  <a:schemeClr val="accent2"/>
                </a:solidFill>
              </a:rPr>
              <a:t>exclude filter to fetch all </a:t>
            </a:r>
          </a:p>
          <a:p>
            <a:pPr lvl="1"/>
            <a:endParaRPr lang="en-US" sz="1400" dirty="0" smtClean="0">
              <a:solidFill>
                <a:schemeClr val="accent2"/>
              </a:solidFill>
            </a:endParaRPr>
          </a:p>
          <a:p>
            <a:r>
              <a:rPr lang="en-US" sz="2000" dirty="0" smtClean="0"/>
              <a:t>Network partitions</a:t>
            </a:r>
            <a:endParaRPr lang="en-US" sz="2600" dirty="0" smtClean="0"/>
          </a:p>
          <a:p>
            <a:pPr lvl="1"/>
            <a:r>
              <a:rPr lang="en-US" sz="1400" dirty="0" smtClean="0"/>
              <a:t>knowledge in disconnected network parts diverges</a:t>
            </a:r>
          </a:p>
          <a:p>
            <a:pPr lvl="1"/>
            <a:r>
              <a:rPr lang="en-US" sz="1400" dirty="0" smtClean="0">
                <a:solidFill>
                  <a:srgbClr val="E6641E"/>
                </a:solidFill>
              </a:rPr>
              <a:t>a set reconciliation to restore stable state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857" y="1721714"/>
            <a:ext cx="3337235" cy="19069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857" y="4297274"/>
            <a:ext cx="3344819" cy="19113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837280" y="1744568"/>
            <a:ext cx="882905" cy="37200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4b01..</a:t>
            </a:r>
            <a:endParaRPr lang="en-US" sz="16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720185" y="1941584"/>
            <a:ext cx="41284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5862938" y="3453719"/>
            <a:ext cx="882905" cy="37200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4b01..</a:t>
            </a:r>
            <a:endParaRPr lang="en-US" sz="16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745843" y="3650735"/>
            <a:ext cx="41284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reeform 13"/>
          <p:cNvSpPr/>
          <p:nvPr/>
        </p:nvSpPr>
        <p:spPr>
          <a:xfrm>
            <a:off x="6580749" y="4964313"/>
            <a:ext cx="207560" cy="679868"/>
          </a:xfrm>
          <a:custGeom>
            <a:avLst/>
            <a:gdLst>
              <a:gd name="connsiteX0" fmla="*/ 154571 w 207560"/>
              <a:gd name="connsiteY0" fmla="*/ 0 h 679868"/>
              <a:gd name="connsiteX1" fmla="*/ 621 w 207560"/>
              <a:gd name="connsiteY1" fmla="*/ 333520 h 679868"/>
              <a:gd name="connsiteX2" fmla="*/ 205888 w 207560"/>
              <a:gd name="connsiteY2" fmla="*/ 487452 h 679868"/>
              <a:gd name="connsiteX3" fmla="*/ 103254 w 207560"/>
              <a:gd name="connsiteY3" fmla="*/ 679868 h 67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560" h="679868">
                <a:moveTo>
                  <a:pt x="154571" y="0"/>
                </a:moveTo>
                <a:cubicBezTo>
                  <a:pt x="73319" y="126139"/>
                  <a:pt x="-7932" y="252278"/>
                  <a:pt x="621" y="333520"/>
                </a:cubicBezTo>
                <a:cubicBezTo>
                  <a:pt x="9174" y="414762"/>
                  <a:pt x="188782" y="429727"/>
                  <a:pt x="205888" y="487452"/>
                </a:cubicBezTo>
                <a:cubicBezTo>
                  <a:pt x="222994" y="545177"/>
                  <a:pt x="103254" y="679868"/>
                  <a:pt x="103254" y="679868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113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state synchronization in today’s Internet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8961"/>
            <a:ext cx="3891893" cy="1970862"/>
          </a:xfrm>
        </p:spPr>
        <p:txBody>
          <a:bodyPr numCol="1"/>
          <a:lstStyle/>
          <a:p>
            <a:r>
              <a:rPr lang="en-US" sz="2400" dirty="0" smtClean="0"/>
              <a:t>Centralized</a:t>
            </a:r>
          </a:p>
          <a:p>
            <a:pPr lvl="1"/>
            <a:r>
              <a:rPr lang="en-US" sz="1800" dirty="0">
                <a:solidFill>
                  <a:srgbClr val="008000"/>
                </a:solidFill>
              </a:rPr>
              <a:t>simple </a:t>
            </a:r>
            <a:r>
              <a:rPr lang="en-US" sz="1800" dirty="0" smtClean="0">
                <a:solidFill>
                  <a:srgbClr val="008000"/>
                </a:solidFill>
              </a:rPr>
              <a:t>implementation</a:t>
            </a:r>
          </a:p>
          <a:p>
            <a:pPr lvl="2"/>
            <a:r>
              <a:rPr lang="en-US" sz="1400" dirty="0" smtClean="0">
                <a:solidFill>
                  <a:srgbClr val="008000"/>
                </a:solidFill>
              </a:rPr>
              <a:t>direct match with point-to-point model of IP</a:t>
            </a:r>
            <a:endParaRPr lang="en-US" sz="1400" dirty="0">
              <a:solidFill>
                <a:srgbClr val="008000"/>
              </a:solidFill>
            </a:endParaRPr>
          </a:p>
          <a:p>
            <a:pPr lvl="1"/>
            <a:r>
              <a:rPr lang="en-US" sz="1800" dirty="0" smtClean="0">
                <a:solidFill>
                  <a:srgbClr val="E6641E"/>
                </a:solidFill>
              </a:rPr>
              <a:t>centralized control</a:t>
            </a:r>
          </a:p>
          <a:p>
            <a:pPr lvl="1"/>
            <a:r>
              <a:rPr lang="en-US" sz="1800" dirty="0" smtClean="0">
                <a:solidFill>
                  <a:srgbClr val="E6641E"/>
                </a:solidFill>
              </a:rPr>
              <a:t>single point of failure</a:t>
            </a:r>
          </a:p>
          <a:p>
            <a:pPr lvl="1"/>
            <a:r>
              <a:rPr lang="en-US" sz="1800" dirty="0">
                <a:solidFill>
                  <a:schemeClr val="accent2"/>
                </a:solidFill>
              </a:rPr>
              <a:t>delivery model mismatch</a:t>
            </a:r>
          </a:p>
          <a:p>
            <a:pPr lvl="2"/>
            <a:r>
              <a:rPr lang="en-US" sz="1400" dirty="0">
                <a:solidFill>
                  <a:schemeClr val="accent2"/>
                </a:solidFill>
              </a:rPr>
              <a:t>application-level </a:t>
            </a:r>
            <a:r>
              <a:rPr lang="en-US" sz="1400" dirty="0" smtClean="0">
                <a:solidFill>
                  <a:schemeClr val="accent2"/>
                </a:solidFill>
              </a:rPr>
              <a:t>multicast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94907" y="1842031"/>
            <a:ext cx="3891893" cy="1970862"/>
          </a:xfrm>
          <a:prstGeom prst="rect">
            <a:avLst/>
          </a:prstGeom>
        </p:spPr>
        <p:txBody>
          <a:bodyPr lIns="0" numCol="1"/>
          <a:lstStyle>
            <a:lvl1pPr marL="2286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rgbClr val="373737"/>
                </a:solidFill>
                <a:latin typeface="Arial"/>
                <a:ea typeface="Geneva" pitchFamily="-107" charset="-128"/>
                <a:cs typeface="Arial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rgbClr val="373737"/>
                </a:solidFill>
                <a:latin typeface="Arial"/>
                <a:ea typeface="Geneva" pitchFamily="-107" charset="-128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600" kern="1200">
                <a:solidFill>
                  <a:srgbClr val="373737"/>
                </a:solidFill>
                <a:latin typeface="Arial"/>
                <a:ea typeface="Geneva" pitchFamily="-107" charset="-128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rgbClr val="FFFFFF"/>
                </a:solidFill>
                <a:latin typeface="Arial"/>
                <a:ea typeface="Geneva" pitchFamily="-107" charset="-128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rgbClr val="FFFFFF"/>
                </a:solidFill>
                <a:latin typeface="Arial"/>
                <a:ea typeface="Geneva" pitchFamily="-107" charset="-128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Peer-to-peer</a:t>
            </a:r>
          </a:p>
          <a:p>
            <a:pPr lvl="1"/>
            <a:r>
              <a:rPr lang="en-US" sz="1800" dirty="0" smtClean="0">
                <a:solidFill>
                  <a:srgbClr val="008000"/>
                </a:solidFill>
              </a:rPr>
              <a:t>decentralized control</a:t>
            </a:r>
          </a:p>
          <a:p>
            <a:pPr lvl="1"/>
            <a:r>
              <a:rPr lang="en-US" sz="1800" dirty="0" smtClean="0">
                <a:solidFill>
                  <a:srgbClr val="008000"/>
                </a:solidFill>
              </a:rPr>
              <a:t>no single point of failure, </a:t>
            </a:r>
            <a:r>
              <a:rPr lang="en-US" sz="1800" dirty="0" smtClean="0"/>
              <a:t>but</a:t>
            </a:r>
          </a:p>
          <a:p>
            <a:pPr lvl="1"/>
            <a:r>
              <a:rPr lang="en-US" sz="1800" dirty="0" smtClean="0">
                <a:solidFill>
                  <a:schemeClr val="accent2"/>
                </a:solidFill>
              </a:rPr>
              <a:t>delivery model mismatch</a:t>
            </a:r>
          </a:p>
          <a:p>
            <a:pPr lvl="2"/>
            <a:r>
              <a:rPr lang="en-US" sz="1400" dirty="0" smtClean="0">
                <a:solidFill>
                  <a:schemeClr val="accent2"/>
                </a:solidFill>
              </a:rPr>
              <a:t>application-level multicast</a:t>
            </a:r>
          </a:p>
          <a:p>
            <a:pPr lvl="1"/>
            <a:r>
              <a:rPr lang="en-US" sz="1800" dirty="0" smtClean="0">
                <a:solidFill>
                  <a:schemeClr val="accent2"/>
                </a:solidFill>
              </a:rPr>
              <a:t>underlying and p2p topology mismatch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36" y="4273667"/>
            <a:ext cx="3649416" cy="201749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284" y="4393697"/>
            <a:ext cx="3412382" cy="188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769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we synchronize state in a true peer-to-peer way in NDN?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493" y="1786584"/>
            <a:ext cx="5093275" cy="4287203"/>
          </a:xfrm>
        </p:spPr>
        <p:txBody>
          <a:bodyPr/>
          <a:lstStyle/>
          <a:p>
            <a:r>
              <a:rPr lang="en-US" sz="2400" dirty="0" smtClean="0"/>
              <a:t>Keep peer-to-peer decentralization</a:t>
            </a:r>
          </a:p>
          <a:p>
            <a:pPr lvl="1"/>
            <a:r>
              <a:rPr lang="en-US" dirty="0" smtClean="0">
                <a:solidFill>
                  <a:srgbClr val="008000"/>
                </a:solidFill>
              </a:rPr>
              <a:t>no </a:t>
            </a:r>
            <a:r>
              <a:rPr lang="en-US" dirty="0">
                <a:solidFill>
                  <a:srgbClr val="008000"/>
                </a:solidFill>
              </a:rPr>
              <a:t>single point of failure</a:t>
            </a:r>
          </a:p>
          <a:p>
            <a:r>
              <a:rPr lang="en-US" sz="2400" dirty="0" smtClean="0"/>
              <a:t>Utilize </a:t>
            </a:r>
            <a:r>
              <a:rPr lang="en-US" sz="2400" dirty="0"/>
              <a:t>data-centric architecture to support distributed applications</a:t>
            </a:r>
          </a:p>
          <a:p>
            <a:pPr lvl="1"/>
            <a:r>
              <a:rPr lang="en-US" b="1" dirty="0" smtClean="0">
                <a:solidFill>
                  <a:srgbClr val="008000"/>
                </a:solidFill>
              </a:rPr>
              <a:t>network-supported multicast</a:t>
            </a:r>
            <a:endParaRPr lang="en-US" b="1" dirty="0">
              <a:solidFill>
                <a:srgbClr val="008000"/>
              </a:solidFill>
            </a:endParaRPr>
          </a:p>
          <a:p>
            <a:pPr lvl="1"/>
            <a:r>
              <a:rPr lang="en-US" b="1" dirty="0" smtClean="0">
                <a:solidFill>
                  <a:srgbClr val="008000"/>
                </a:solidFill>
              </a:rPr>
              <a:t>network-supported efficient data distribution</a:t>
            </a:r>
            <a:endParaRPr lang="en-US" b="1" dirty="0">
              <a:solidFill>
                <a:srgbClr val="008000"/>
              </a:solidFill>
            </a:endParaRPr>
          </a:p>
          <a:p>
            <a:pPr lvl="1"/>
            <a:endParaRPr lang="en-US" sz="500" dirty="0" smtClean="0"/>
          </a:p>
          <a:p>
            <a:r>
              <a:rPr lang="en-US" sz="2400" dirty="0" smtClean="0"/>
              <a:t>Design general-purpose ChronoSync protocol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roup text chat as a driving example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4748" y="2734617"/>
            <a:ext cx="3622052" cy="200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43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NDN overview</a:t>
            </a:r>
            <a:endParaRPr lang="en-US" dirty="0"/>
          </a:p>
        </p:txBody>
      </p:sp>
      <p:sp>
        <p:nvSpPr>
          <p:cNvPr id="118" name="Content Placeholder 117"/>
          <p:cNvSpPr>
            <a:spLocks noGrp="1"/>
          </p:cNvSpPr>
          <p:nvPr>
            <p:ph idx="1"/>
          </p:nvPr>
        </p:nvSpPr>
        <p:spPr>
          <a:xfrm>
            <a:off x="457200" y="1838960"/>
            <a:ext cx="8229600" cy="216359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Named Data Networking (NDN) </a:t>
            </a:r>
            <a:r>
              <a:rPr lang="en-US" dirty="0"/>
              <a:t>separates </a:t>
            </a:r>
            <a:endParaRPr lang="en-US" dirty="0" smtClean="0"/>
          </a:p>
          <a:p>
            <a:pPr lvl="1"/>
            <a:r>
              <a:rPr lang="en-US" dirty="0" smtClean="0"/>
              <a:t>objective </a:t>
            </a:r>
            <a:r>
              <a:rPr lang="en-US" dirty="0"/>
              <a:t>of </a:t>
            </a:r>
            <a:r>
              <a:rPr lang="en-US" dirty="0" smtClean="0"/>
              <a:t>retrieving</a:t>
            </a:r>
          </a:p>
          <a:p>
            <a:pPr lvl="1"/>
            <a:r>
              <a:rPr lang="en-US" dirty="0" smtClean="0"/>
              <a:t>specifics </a:t>
            </a:r>
            <a:r>
              <a:rPr lang="en-US" dirty="0"/>
              <a:t>of how to </a:t>
            </a:r>
            <a:r>
              <a:rPr lang="en-US" dirty="0" smtClean="0"/>
              <a:t>do it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Interest names exactly what to fetch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atching (secured) Data is retrieved by the network</a:t>
            </a:r>
          </a:p>
          <a:p>
            <a:pPr lvl="1"/>
            <a:r>
              <a:rPr lang="en-US" dirty="0" smtClean="0"/>
              <a:t>from caches, in-network storage, or data producers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</p:spPr>
        <p:txBody>
          <a:bodyPr/>
          <a:lstStyle/>
          <a:p>
            <a:fld id="{CD254A08-EBDB-BE49-A0BC-208AF6C6CAB5}" type="slidenum">
              <a:rPr lang="en-US" smtClean="0"/>
              <a:t>5</a:t>
            </a:fld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177606" y="4888688"/>
            <a:ext cx="1592326" cy="338554"/>
            <a:chOff x="148757" y="3389858"/>
            <a:chExt cx="1592326" cy="338554"/>
          </a:xfrm>
        </p:grpSpPr>
        <p:cxnSp>
          <p:nvCxnSpPr>
            <p:cNvPr id="69" name="Straight Arrow Connector 68"/>
            <p:cNvCxnSpPr/>
            <p:nvPr/>
          </p:nvCxnSpPr>
          <p:spPr>
            <a:xfrm flipV="1">
              <a:off x="1044325" y="3574524"/>
              <a:ext cx="696758" cy="734"/>
            </a:xfrm>
            <a:prstGeom prst="straightConnector1">
              <a:avLst/>
            </a:prstGeom>
            <a:ln w="38100" cmpd="sng">
              <a:solidFill>
                <a:srgbClr val="E2751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148757" y="3389858"/>
              <a:ext cx="925854" cy="338554"/>
            </a:xfrm>
            <a:prstGeom prst="rect">
              <a:avLst/>
            </a:prstGeom>
            <a:solidFill>
              <a:srgbClr val="FECE39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284E6A"/>
                  </a:solidFill>
                </a:rPr>
                <a:t>Interest</a:t>
              </a:r>
              <a:endParaRPr lang="en-US" sz="1600" b="1" dirty="0">
                <a:solidFill>
                  <a:srgbClr val="284E6A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489502" y="4091692"/>
            <a:ext cx="5038721" cy="2332655"/>
            <a:chOff x="1432231" y="2367294"/>
            <a:chExt cx="7066363" cy="3271343"/>
          </a:xfrm>
        </p:grpSpPr>
        <p:grpSp>
          <p:nvGrpSpPr>
            <p:cNvPr id="35" name="Group 34"/>
            <p:cNvGrpSpPr/>
            <p:nvPr/>
          </p:nvGrpSpPr>
          <p:grpSpPr>
            <a:xfrm>
              <a:off x="6455442" y="3978449"/>
              <a:ext cx="1191941" cy="771256"/>
              <a:chOff x="6983843" y="4880515"/>
              <a:chExt cx="1191941" cy="771256"/>
            </a:xfrm>
          </p:grpSpPr>
          <p:sp>
            <p:nvSpPr>
              <p:cNvPr id="83" name="Rounded Rectangle 82"/>
              <p:cNvSpPr/>
              <p:nvPr/>
            </p:nvSpPr>
            <p:spPr bwMode="auto">
              <a:xfrm>
                <a:off x="6983843" y="4880515"/>
                <a:ext cx="1191941" cy="771256"/>
              </a:xfrm>
              <a:prstGeom prst="roundRect">
                <a:avLst/>
              </a:prstGeom>
              <a:solidFill>
                <a:srgbClr val="D9D9D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 dirty="0">
                  <a:ln>
                    <a:noFill/>
                  </a:ln>
                  <a:noFill/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7019453" y="4927201"/>
                <a:ext cx="1130479" cy="582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 smtClean="0"/>
                  <a:t>In-network storage</a:t>
                </a:r>
                <a:endParaRPr lang="en-US" sz="1050" dirty="0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5469743" y="3826288"/>
              <a:ext cx="985699" cy="1236883"/>
              <a:chOff x="5998144" y="4728354"/>
              <a:chExt cx="985699" cy="1236883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98144" y="4728354"/>
                <a:ext cx="689736" cy="952492"/>
              </a:xfrm>
              <a:prstGeom prst="rect">
                <a:avLst/>
              </a:prstGeom>
            </p:spPr>
          </p:pic>
          <p:pic>
            <p:nvPicPr>
              <p:cNvPr id="93" name="Picture 9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32841" y="4864863"/>
                <a:ext cx="689736" cy="952492"/>
              </a:xfrm>
              <a:prstGeom prst="rect">
                <a:avLst/>
              </a:prstGeom>
            </p:spPr>
          </p:pic>
          <p:pic>
            <p:nvPicPr>
              <p:cNvPr id="94" name="Picture 9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94107" y="5012745"/>
                <a:ext cx="689736" cy="952492"/>
              </a:xfrm>
              <a:prstGeom prst="rect">
                <a:avLst/>
              </a:prstGeom>
            </p:spPr>
          </p:pic>
        </p:grpSp>
        <p:grpSp>
          <p:nvGrpSpPr>
            <p:cNvPr id="36" name="Group 35"/>
            <p:cNvGrpSpPr/>
            <p:nvPr/>
          </p:nvGrpSpPr>
          <p:grpSpPr>
            <a:xfrm>
              <a:off x="5934742" y="2647580"/>
              <a:ext cx="765752" cy="1028700"/>
              <a:chOff x="6049055" y="3518360"/>
              <a:chExt cx="765752" cy="1028700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49055" y="3518360"/>
                <a:ext cx="520700" cy="685800"/>
              </a:xfrm>
              <a:prstGeom prst="rect">
                <a:avLst/>
              </a:prstGeom>
            </p:spPr>
          </p:pic>
          <p:pic>
            <p:nvPicPr>
              <p:cNvPr id="91" name="Picture 90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67180" y="3670760"/>
                <a:ext cx="520700" cy="685800"/>
              </a:xfrm>
              <a:prstGeom prst="rect">
                <a:avLst/>
              </a:prstGeom>
            </p:spPr>
          </p:pic>
          <p:pic>
            <p:nvPicPr>
              <p:cNvPr id="92" name="Picture 9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94107" y="3861260"/>
                <a:ext cx="520700" cy="685800"/>
              </a:xfrm>
              <a:prstGeom prst="rect">
                <a:avLst/>
              </a:prstGeom>
            </p:spPr>
          </p:pic>
        </p:grpSp>
        <p:grpSp>
          <p:nvGrpSpPr>
            <p:cNvPr id="17" name="Group 16"/>
            <p:cNvGrpSpPr/>
            <p:nvPr/>
          </p:nvGrpSpPr>
          <p:grpSpPr>
            <a:xfrm>
              <a:off x="6708264" y="2827446"/>
              <a:ext cx="889229" cy="562412"/>
              <a:chOff x="6980986" y="4641933"/>
              <a:chExt cx="889229" cy="562412"/>
            </a:xfrm>
          </p:grpSpPr>
          <p:sp>
            <p:nvSpPr>
              <p:cNvPr id="77" name="Rounded Rectangle 76"/>
              <p:cNvSpPr/>
              <p:nvPr/>
            </p:nvSpPr>
            <p:spPr bwMode="auto">
              <a:xfrm>
                <a:off x="7001033" y="4641933"/>
                <a:ext cx="869182" cy="562412"/>
              </a:xfrm>
              <a:prstGeom prst="roundRect">
                <a:avLst/>
              </a:prstGeom>
              <a:solidFill>
                <a:srgbClr val="D9D9D9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200" b="0" i="0" u="none" strike="noStrike" cap="none" normalizeH="0" baseline="0" dirty="0">
                  <a:ln>
                    <a:noFill/>
                  </a:ln>
                  <a:noFill/>
                  <a:effectLst/>
                  <a:latin typeface="Arial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6980986" y="4729150"/>
                <a:ext cx="889229" cy="3560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 smtClean="0"/>
                  <a:t>Cache</a:t>
                </a:r>
                <a:r>
                  <a:rPr lang="en-US" sz="1050" dirty="0"/>
                  <a:t>s</a:t>
                </a: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1825510" y="3128469"/>
              <a:ext cx="3933806" cy="1786819"/>
              <a:chOff x="1804576" y="992441"/>
              <a:chExt cx="3187718" cy="1447930"/>
            </a:xfrm>
          </p:grpSpPr>
          <p:sp>
            <p:nvSpPr>
              <p:cNvPr id="100" name="Line 8"/>
              <p:cNvSpPr>
                <a:spLocks noChangeShapeType="1"/>
              </p:cNvSpPr>
              <p:nvPr/>
            </p:nvSpPr>
            <p:spPr bwMode="auto">
              <a:xfrm rot="10800000" flipH="1">
                <a:off x="2000902" y="1088206"/>
                <a:ext cx="371987" cy="587416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sp>
            <p:nvSpPr>
              <p:cNvPr id="101" name="Line 9"/>
              <p:cNvSpPr>
                <a:spLocks noChangeShapeType="1"/>
              </p:cNvSpPr>
              <p:nvPr/>
            </p:nvSpPr>
            <p:spPr bwMode="auto">
              <a:xfrm rot="10800000" flipH="1">
                <a:off x="2042234" y="1549920"/>
                <a:ext cx="1022963" cy="154710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sp>
            <p:nvSpPr>
              <p:cNvPr id="102" name="Line 10"/>
              <p:cNvSpPr>
                <a:spLocks noChangeShapeType="1"/>
              </p:cNvSpPr>
              <p:nvPr/>
            </p:nvSpPr>
            <p:spPr bwMode="auto">
              <a:xfrm rot="10800000" flipH="1">
                <a:off x="3096196" y="1180065"/>
                <a:ext cx="777555" cy="360185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sp>
            <p:nvSpPr>
              <p:cNvPr id="103" name="Line 11"/>
              <p:cNvSpPr>
                <a:spLocks noChangeShapeType="1"/>
              </p:cNvSpPr>
              <p:nvPr/>
            </p:nvSpPr>
            <p:spPr bwMode="auto">
              <a:xfrm>
                <a:off x="2452969" y="1062824"/>
                <a:ext cx="1662315" cy="109989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sp>
            <p:nvSpPr>
              <p:cNvPr id="104" name="Line 12"/>
              <p:cNvSpPr>
                <a:spLocks noChangeShapeType="1"/>
              </p:cNvSpPr>
              <p:nvPr/>
            </p:nvSpPr>
            <p:spPr bwMode="auto">
              <a:xfrm rot="10800000">
                <a:off x="3984829" y="1134135"/>
                <a:ext cx="344223" cy="587416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sp>
            <p:nvSpPr>
              <p:cNvPr id="105" name="Line 13"/>
              <p:cNvSpPr>
                <a:spLocks noChangeShapeType="1"/>
              </p:cNvSpPr>
              <p:nvPr/>
            </p:nvSpPr>
            <p:spPr bwMode="auto">
              <a:xfrm rot="10800000">
                <a:off x="2517444" y="1208795"/>
                <a:ext cx="1866494" cy="682900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sp>
            <p:nvSpPr>
              <p:cNvPr id="106" name="Line 14"/>
              <p:cNvSpPr>
                <a:spLocks noChangeShapeType="1"/>
              </p:cNvSpPr>
              <p:nvPr/>
            </p:nvSpPr>
            <p:spPr bwMode="auto">
              <a:xfrm rot="10800000">
                <a:off x="3984830" y="1114797"/>
                <a:ext cx="867969" cy="44721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sp>
            <p:nvSpPr>
              <p:cNvPr id="107" name="Line 15"/>
              <p:cNvSpPr>
                <a:spLocks noChangeShapeType="1"/>
              </p:cNvSpPr>
              <p:nvPr/>
            </p:nvSpPr>
            <p:spPr bwMode="auto">
              <a:xfrm rot="10800000" flipH="1">
                <a:off x="4399840" y="1105127"/>
                <a:ext cx="452959" cy="686505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pic>
            <p:nvPicPr>
              <p:cNvPr id="108" name="Picture 16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4667" y="1721551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09" name="Picture 17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67838" y="1020520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0" name="Picture 18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969951" y="1377686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1" name="Picture 19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20724" y="992441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2" name="Picture 20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15141" y="1020520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3" name="Picture 21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04576" y="1600684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114" name="Picture 18"/>
              <p:cNvPicPr>
                <a:picLocks noChangeAspect="1" noChangeArrowheads="1"/>
              </p:cNvPicPr>
              <p:nvPr/>
            </p:nvPicPr>
            <p:blipFill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92798" y="2198636"/>
                <a:ext cx="377153" cy="241735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sp>
            <p:nvSpPr>
              <p:cNvPr id="115" name="Line 8"/>
              <p:cNvSpPr>
                <a:spLocks noChangeShapeType="1"/>
              </p:cNvSpPr>
              <p:nvPr/>
            </p:nvSpPr>
            <p:spPr bwMode="auto">
              <a:xfrm rot="10800000" flipH="1">
                <a:off x="2772147" y="1600683"/>
                <a:ext cx="324048" cy="604550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sp>
            <p:nvSpPr>
              <p:cNvPr id="116" name="Line 12"/>
              <p:cNvSpPr>
                <a:spLocks noChangeShapeType="1"/>
              </p:cNvSpPr>
              <p:nvPr/>
            </p:nvSpPr>
            <p:spPr bwMode="auto">
              <a:xfrm rot="10800000">
                <a:off x="2009615" y="1815445"/>
                <a:ext cx="583182" cy="472123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  <p:sp>
            <p:nvSpPr>
              <p:cNvPr id="117" name="Line 11"/>
              <p:cNvSpPr>
                <a:spLocks noChangeShapeType="1"/>
              </p:cNvSpPr>
              <p:nvPr/>
            </p:nvSpPr>
            <p:spPr bwMode="auto">
              <a:xfrm flipV="1">
                <a:off x="2908145" y="1842420"/>
                <a:ext cx="1475796" cy="487963"/>
              </a:xfrm>
              <a:prstGeom prst="line">
                <a:avLst/>
              </a:prstGeom>
              <a:noFill/>
              <a:ln w="25400" cap="flat">
                <a:solidFill>
                  <a:srgbClr val="81818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>
                <a:prstTxWarp prst="textNoShape">
                  <a:avLst/>
                </a:prstTxWarp>
              </a:bodyPr>
              <a:lstStyle/>
              <a:p>
                <a:endParaRPr lang="en-US" sz="1050" dirty="0"/>
              </a:p>
            </p:txBody>
          </p:sp>
        </p:grpSp>
        <p:sp>
          <p:nvSpPr>
            <p:cNvPr id="67" name="Cloud 66"/>
            <p:cNvSpPr/>
            <p:nvPr/>
          </p:nvSpPr>
          <p:spPr>
            <a:xfrm>
              <a:off x="1432231" y="2367294"/>
              <a:ext cx="7066363" cy="3271343"/>
            </a:xfrm>
            <a:prstGeom prst="cloud">
              <a:avLst/>
            </a:prstGeom>
            <a:solidFill>
              <a:srgbClr val="FFF089">
                <a:alpha val="50000"/>
              </a:srgbClr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3346189" y="5603136"/>
            <a:ext cx="939288" cy="610842"/>
            <a:chOff x="4152509" y="5587962"/>
            <a:chExt cx="939288" cy="610842"/>
          </a:xfrm>
        </p:grpSpPr>
        <p:grpSp>
          <p:nvGrpSpPr>
            <p:cNvPr id="44" name="Group 43"/>
            <p:cNvGrpSpPr/>
            <p:nvPr/>
          </p:nvGrpSpPr>
          <p:grpSpPr>
            <a:xfrm>
              <a:off x="4152509" y="5587962"/>
              <a:ext cx="939288" cy="338554"/>
              <a:chOff x="3974466" y="4486800"/>
              <a:chExt cx="939288" cy="338554"/>
            </a:xfrm>
          </p:grpSpPr>
          <p:cxnSp>
            <p:nvCxnSpPr>
              <p:cNvPr id="71" name="Straight Arrow Connector 70"/>
              <p:cNvCxnSpPr/>
              <p:nvPr/>
            </p:nvCxnSpPr>
            <p:spPr>
              <a:xfrm flipH="1" flipV="1">
                <a:off x="3974466" y="4672750"/>
                <a:ext cx="294122" cy="735"/>
              </a:xfrm>
              <a:prstGeom prst="straightConnector1">
                <a:avLst/>
              </a:prstGeom>
              <a:ln w="38100" cmpd="sng">
                <a:solidFill>
                  <a:srgbClr val="3F5B03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4295676" y="4486800"/>
                <a:ext cx="618078" cy="338554"/>
              </a:xfrm>
              <a:prstGeom prst="rect">
                <a:avLst/>
              </a:prstGeom>
              <a:solidFill>
                <a:srgbClr val="118CB0"/>
              </a:solidFill>
              <a:ln>
                <a:solidFill>
                  <a:srgbClr val="FFFFFF"/>
                </a:solidFill>
              </a:ln>
            </p:spPr>
            <p:style>
              <a:lnRef idx="3">
                <a:schemeClr val="lt1"/>
              </a:lnRef>
              <a:fillRef idx="1">
                <a:schemeClr val="accent1"/>
              </a:fillRef>
              <a:effectRef idx="1">
                <a:schemeClr val="accent1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/>
                  <a:t>Data</a:t>
                </a:r>
                <a:endParaRPr lang="en-US" sz="1600" dirty="0"/>
              </a:p>
            </p:txBody>
          </p:sp>
        </p:grpSp>
        <p:pic>
          <p:nvPicPr>
            <p:cNvPr id="119" name="Picture 118" descr="certificate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0565" y="5782933"/>
              <a:ext cx="415871" cy="415871"/>
            </a:xfrm>
            <a:prstGeom prst="rect">
              <a:avLst/>
            </a:prstGeom>
          </p:spPr>
        </p:pic>
      </p:grpSp>
      <p:grpSp>
        <p:nvGrpSpPr>
          <p:cNvPr id="49" name="Group 48"/>
          <p:cNvGrpSpPr/>
          <p:nvPr/>
        </p:nvGrpSpPr>
        <p:grpSpPr>
          <a:xfrm>
            <a:off x="6977465" y="1888163"/>
            <a:ext cx="2005218" cy="1374994"/>
            <a:chOff x="1594880" y="3574975"/>
            <a:chExt cx="2005218" cy="1374994"/>
          </a:xfrm>
        </p:grpSpPr>
        <p:sp>
          <p:nvSpPr>
            <p:cNvPr id="50" name="TextBox 49"/>
            <p:cNvSpPr txBox="1"/>
            <p:nvPr/>
          </p:nvSpPr>
          <p:spPr>
            <a:xfrm>
              <a:off x="1594880" y="3934306"/>
              <a:ext cx="2005218" cy="1015663"/>
            </a:xfrm>
            <a:prstGeom prst="rect">
              <a:avLst/>
            </a:prstGeom>
            <a:solidFill>
              <a:srgbClr val="FECE39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284E6A"/>
                  </a:solidFill>
                </a:rPr>
                <a:t>Name</a:t>
              </a:r>
              <a:endParaRPr lang="en-US" b="1" dirty="0" smtClean="0">
                <a:solidFill>
                  <a:srgbClr val="284E6A"/>
                </a:solidFill>
              </a:endParaRPr>
            </a:p>
            <a:p>
              <a:r>
                <a:rPr lang="en-US" dirty="0" smtClean="0">
                  <a:solidFill>
                    <a:srgbClr val="284E6A"/>
                  </a:solidFill>
                </a:rPr>
                <a:t>Selectors (opt)</a:t>
              </a:r>
            </a:p>
            <a:p>
              <a:r>
                <a:rPr lang="en-US" dirty="0" smtClean="0">
                  <a:solidFill>
                    <a:srgbClr val="284E6A"/>
                  </a:solidFill>
                </a:rPr>
                <a:t>Nonce</a:t>
              </a:r>
              <a:endParaRPr lang="en-US" dirty="0">
                <a:solidFill>
                  <a:srgbClr val="284E6A"/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594880" y="3574975"/>
              <a:ext cx="2005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Interest packet</a:t>
              </a:r>
              <a:endParaRPr lang="en-US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235054" y="3439554"/>
            <a:ext cx="1490040" cy="1374994"/>
            <a:chOff x="5500151" y="3574975"/>
            <a:chExt cx="1490040" cy="1374994"/>
          </a:xfrm>
        </p:grpSpPr>
        <p:sp>
          <p:nvSpPr>
            <p:cNvPr id="53" name="TextBox 52"/>
            <p:cNvSpPr txBox="1"/>
            <p:nvPr/>
          </p:nvSpPr>
          <p:spPr>
            <a:xfrm>
              <a:off x="5500151" y="3934306"/>
              <a:ext cx="1490040" cy="1015663"/>
            </a:xfrm>
            <a:prstGeom prst="rect">
              <a:avLst/>
            </a:prstGeom>
            <a:solidFill>
              <a:srgbClr val="118CB0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Name</a:t>
              </a:r>
              <a:endParaRPr lang="en-US" b="1" dirty="0" smtClean="0"/>
            </a:p>
            <a:p>
              <a:r>
                <a:rPr lang="en-US" dirty="0" smtClean="0"/>
                <a:t>Content</a:t>
              </a:r>
            </a:p>
            <a:p>
              <a:r>
                <a:rPr lang="en-US" dirty="0" smtClean="0"/>
                <a:t>Signature</a:t>
              </a:r>
              <a:endParaRPr lang="en-US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520151" y="3574975"/>
              <a:ext cx="1470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Data packet</a:t>
              </a:r>
              <a:endParaRPr lang="en-US" dirty="0"/>
            </a:p>
          </p:txBody>
        </p:sp>
      </p:grpSp>
      <p:sp>
        <p:nvSpPr>
          <p:cNvPr id="55" name="Freeform 54"/>
          <p:cNvSpPr/>
          <p:nvPr/>
        </p:nvSpPr>
        <p:spPr>
          <a:xfrm>
            <a:off x="6384547" y="2475870"/>
            <a:ext cx="918511" cy="2081053"/>
          </a:xfrm>
          <a:custGeom>
            <a:avLst/>
            <a:gdLst>
              <a:gd name="connsiteX0" fmla="*/ 662361 w 918511"/>
              <a:gd name="connsiteY0" fmla="*/ 0 h 2081053"/>
              <a:gd name="connsiteX1" fmla="*/ 203427 w 918511"/>
              <a:gd name="connsiteY1" fmla="*/ 117390 h 2081053"/>
              <a:gd name="connsiteX2" fmla="*/ 267464 w 918511"/>
              <a:gd name="connsiteY2" fmla="*/ 608296 h 2081053"/>
              <a:gd name="connsiteX3" fmla="*/ 11315 w 918511"/>
              <a:gd name="connsiteY3" fmla="*/ 1056514 h 2081053"/>
              <a:gd name="connsiteX4" fmla="*/ 342174 w 918511"/>
              <a:gd name="connsiteY4" fmla="*/ 1355325 h 2081053"/>
              <a:gd name="connsiteX5" fmla="*/ 642 w 918511"/>
              <a:gd name="connsiteY5" fmla="*/ 1867574 h 2081053"/>
              <a:gd name="connsiteX6" fmla="*/ 448903 w 918511"/>
              <a:gd name="connsiteY6" fmla="*/ 2070340 h 2081053"/>
              <a:gd name="connsiteX7" fmla="*/ 918511 w 918511"/>
              <a:gd name="connsiteY7" fmla="*/ 1568763 h 2081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8511" h="2081053">
                <a:moveTo>
                  <a:pt x="662361" y="0"/>
                </a:moveTo>
                <a:cubicBezTo>
                  <a:pt x="465802" y="8003"/>
                  <a:pt x="269243" y="16007"/>
                  <a:pt x="203427" y="117390"/>
                </a:cubicBezTo>
                <a:cubicBezTo>
                  <a:pt x="137611" y="218773"/>
                  <a:pt x="299483" y="451775"/>
                  <a:pt x="267464" y="608296"/>
                </a:cubicBezTo>
                <a:cubicBezTo>
                  <a:pt x="235445" y="764817"/>
                  <a:pt x="-1137" y="932009"/>
                  <a:pt x="11315" y="1056514"/>
                </a:cubicBezTo>
                <a:cubicBezTo>
                  <a:pt x="23767" y="1181019"/>
                  <a:pt x="343953" y="1220148"/>
                  <a:pt x="342174" y="1355325"/>
                </a:cubicBezTo>
                <a:cubicBezTo>
                  <a:pt x="340395" y="1490502"/>
                  <a:pt x="-17146" y="1748405"/>
                  <a:pt x="642" y="1867574"/>
                </a:cubicBezTo>
                <a:cubicBezTo>
                  <a:pt x="18430" y="1986743"/>
                  <a:pt x="295925" y="2120142"/>
                  <a:pt x="448903" y="2070340"/>
                </a:cubicBezTo>
                <a:cubicBezTo>
                  <a:pt x="601881" y="2020538"/>
                  <a:pt x="918511" y="1568763"/>
                  <a:pt x="918511" y="1568763"/>
                </a:cubicBezTo>
              </a:path>
            </a:pathLst>
          </a:custGeom>
          <a:ln>
            <a:prstDash val="sysDot"/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 descr="certificate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118" y="4606612"/>
            <a:ext cx="415871" cy="41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598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group text chat application?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18985" r="-18985"/>
          <a:stretch>
            <a:fillRect/>
          </a:stretch>
        </p:blipFill>
        <p:spPr>
          <a:xfrm>
            <a:off x="457200" y="1774820"/>
            <a:ext cx="8229600" cy="428720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07901" y="6167101"/>
            <a:ext cx="837890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Synchronization of distributed chat room dataset (set of sequences of chat messages) among the participants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44094" y="1588159"/>
            <a:ext cx="1590818" cy="92333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Sequence of Alice’s messages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553182" y="1588159"/>
            <a:ext cx="1590818" cy="92333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Sequence of Ted’s messages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962364" y="4934652"/>
            <a:ext cx="1590818" cy="92333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Sequence of Bob’s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903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separate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8960"/>
            <a:ext cx="5068671" cy="4287203"/>
          </a:xfrm>
        </p:spPr>
        <p:txBody>
          <a:bodyPr/>
          <a:lstStyle/>
          <a:p>
            <a:r>
              <a:rPr lang="en-US" dirty="0" smtClean="0"/>
              <a:t>Synchronize knowledge about the dataset (dataset state)</a:t>
            </a:r>
          </a:p>
          <a:p>
            <a:pPr lvl="1"/>
            <a:r>
              <a:rPr lang="en-US" dirty="0" smtClean="0"/>
              <a:t>who is in the chat room</a:t>
            </a:r>
          </a:p>
          <a:p>
            <a:pPr lvl="1"/>
            <a:r>
              <a:rPr lang="en-US" dirty="0" smtClean="0"/>
              <a:t>how many messages each user generated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Sync Interest/Data</a:t>
            </a:r>
          </a:p>
          <a:p>
            <a:r>
              <a:rPr lang="en-US" dirty="0" smtClean="0"/>
              <a:t>Fetch missing data in the dataset</a:t>
            </a:r>
          </a:p>
          <a:p>
            <a:pPr lvl="1"/>
            <a:r>
              <a:rPr lang="en-US" dirty="0" smtClean="0"/>
              <a:t>fetch chat messages</a:t>
            </a:r>
          </a:p>
          <a:p>
            <a:pPr lvl="2"/>
            <a:r>
              <a:rPr lang="en-US" dirty="0" smtClean="0"/>
              <a:t>all, recent, latest</a:t>
            </a:r>
          </a:p>
          <a:p>
            <a:pPr lvl="1"/>
            <a:r>
              <a:rPr lang="en-US" dirty="0" smtClean="0">
                <a:solidFill>
                  <a:srgbClr val="E6641E"/>
                </a:solidFill>
              </a:rPr>
              <a:t>Chat message Interest/Data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7098" y="1901454"/>
            <a:ext cx="2364977" cy="422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9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Knowledge </a:t>
            </a:r>
            <a:r>
              <a:rPr lang="en-US" dirty="0"/>
              <a:t>about the </a:t>
            </a:r>
            <a:r>
              <a:rPr lang="en-US" dirty="0" smtClean="0"/>
              <a:t>chat room messages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BD4B99-20EF-2F4B-B64F-3258F59370B5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1608344"/>
            <a:ext cx="8369300" cy="4648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34413" y="5848416"/>
            <a:ext cx="3828123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New data item changes state digest</a:t>
            </a:r>
          </a:p>
        </p:txBody>
      </p:sp>
    </p:spTree>
    <p:extLst>
      <p:ext uri="{BB962C8B-B14F-4D97-AF65-F5344CB8AC3E}">
        <p14:creationId xmlns:p14="http://schemas.microsoft.com/office/powerpoint/2010/main" val="1339867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ChronoSync naming conventions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38960"/>
            <a:ext cx="3947479" cy="4287203"/>
          </a:xfrm>
        </p:spPr>
        <p:txBody>
          <a:bodyPr/>
          <a:lstStyle/>
          <a:p>
            <a:r>
              <a:rPr lang="en-US" sz="2000" dirty="0" smtClean="0"/>
              <a:t>NDN the same for </a:t>
            </a:r>
          </a:p>
          <a:p>
            <a:pPr lvl="1"/>
            <a:r>
              <a:rPr lang="en-US" sz="1600" dirty="0" smtClean="0"/>
              <a:t>application</a:t>
            </a:r>
          </a:p>
          <a:p>
            <a:pPr lvl="1"/>
            <a:r>
              <a:rPr lang="en-US" sz="1600" dirty="0" smtClean="0"/>
              <a:t>transport</a:t>
            </a:r>
          </a:p>
          <a:p>
            <a:pPr lvl="1"/>
            <a:r>
              <a:rPr lang="en-US" sz="1600" dirty="0" smtClean="0"/>
              <a:t>network layers</a:t>
            </a:r>
          </a:p>
          <a:p>
            <a:r>
              <a:rPr lang="en-US" sz="2000" dirty="0" smtClean="0"/>
              <a:t>NDN names should be expressive to provide functions for all layers</a:t>
            </a:r>
          </a:p>
          <a:p>
            <a:r>
              <a:rPr lang="en-US" sz="2000" dirty="0" smtClean="0"/>
              <a:t>3-tier structure of ChronoSync names</a:t>
            </a:r>
          </a:p>
          <a:p>
            <a:pPr lvl="1"/>
            <a:r>
              <a:rPr lang="en-US" sz="1600" dirty="0" smtClean="0"/>
              <a:t>for network layer</a:t>
            </a:r>
          </a:p>
          <a:p>
            <a:pPr lvl="2"/>
            <a:r>
              <a:rPr lang="en-US" sz="1200" dirty="0" smtClean="0"/>
              <a:t>broadcast- or </a:t>
            </a:r>
            <a:r>
              <a:rPr lang="en-US" sz="1200" dirty="0" err="1" smtClean="0"/>
              <a:t>uni</a:t>
            </a:r>
            <a:r>
              <a:rPr lang="en-US" sz="1200" dirty="0" smtClean="0"/>
              <a:t>- routable prefix</a:t>
            </a:r>
          </a:p>
          <a:p>
            <a:pPr lvl="1"/>
            <a:r>
              <a:rPr lang="en-US" sz="1600" dirty="0" smtClean="0"/>
              <a:t>for transport layer</a:t>
            </a:r>
          </a:p>
          <a:p>
            <a:pPr lvl="2"/>
            <a:r>
              <a:rPr lang="en-US" sz="1200" dirty="0" smtClean="0"/>
              <a:t>application de-multiplexor (</a:t>
            </a:r>
            <a:r>
              <a:rPr lang="en-US" sz="1200" dirty="0" err="1" smtClean="0"/>
              <a:t>demux</a:t>
            </a:r>
            <a:r>
              <a:rPr lang="en-US" sz="1200" dirty="0" smtClean="0"/>
              <a:t>)</a:t>
            </a:r>
          </a:p>
          <a:p>
            <a:pPr lvl="1"/>
            <a:r>
              <a:rPr lang="en-US" sz="1600" dirty="0" smtClean="0"/>
              <a:t>for application layer</a:t>
            </a:r>
          </a:p>
          <a:p>
            <a:pPr lvl="2"/>
            <a:r>
              <a:rPr lang="en-US" sz="1200" dirty="0" smtClean="0"/>
              <a:t>application-specific data descriptor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848475" y="6492875"/>
            <a:ext cx="2133600" cy="365125"/>
          </a:xfrm>
        </p:spPr>
        <p:txBody>
          <a:bodyPr/>
          <a:lstStyle/>
          <a:p>
            <a:fld id="{337B20F1-97FD-0446-BC74-A88016A210FD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2525" y="1838960"/>
            <a:ext cx="37719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083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notherONe">
  <a:themeElements>
    <a:clrScheme name="parc">
      <a:dk1>
        <a:srgbClr val="373737"/>
      </a:dk1>
      <a:lt1>
        <a:srgbClr val="FFFFFF"/>
      </a:lt1>
      <a:dk2>
        <a:srgbClr val="295466"/>
      </a:dk2>
      <a:lt2>
        <a:srgbClr val="F8F8F8"/>
      </a:lt2>
      <a:accent1>
        <a:srgbClr val="3B6A88"/>
      </a:accent1>
      <a:accent2>
        <a:srgbClr val="E6641E"/>
      </a:accent2>
      <a:accent3>
        <a:srgbClr val="D5D5D5"/>
      </a:accent3>
      <a:accent4>
        <a:srgbClr val="373737"/>
      </a:accent4>
      <a:accent5>
        <a:srgbClr val="0E2231"/>
      </a:accent5>
      <a:accent6>
        <a:srgbClr val="255467"/>
      </a:accent6>
      <a:hlink>
        <a:srgbClr val="4E89B3"/>
      </a:hlink>
      <a:folHlink>
        <a:srgbClr val="91919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AnotherONe.thmx</Template>
  <TotalTime>1759</TotalTime>
  <Words>1079</Words>
  <Application>Microsoft Macintosh PowerPoint</Application>
  <PresentationFormat>On-screen Show (4:3)</PresentationFormat>
  <Paragraphs>226</Paragraphs>
  <Slides>21</Slides>
  <Notes>9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AnotherONe</vt:lpstr>
      <vt:lpstr>Let’s ChronoSync: Decentralized Dataset State Synchronization in Named Data Networking</vt:lpstr>
      <vt:lpstr>Introduction</vt:lpstr>
      <vt:lpstr>Distributed state synchronization in today’s Internet</vt:lpstr>
      <vt:lpstr>Can we synchronize state in a true peer-to-peer way in NDN?</vt:lpstr>
      <vt:lpstr>NDN overview</vt:lpstr>
      <vt:lpstr>What is group text chat application?</vt:lpstr>
      <vt:lpstr>Two separate tasks</vt:lpstr>
      <vt:lpstr>Knowledge about the chat room messages</vt:lpstr>
      <vt:lpstr>ChronoSync naming conventions</vt:lpstr>
      <vt:lpstr>How to get state knowledge updates?</vt:lpstr>
      <vt:lpstr>How to fetch chat messages?</vt:lpstr>
      <vt:lpstr>NDN effects</vt:lpstr>
      <vt:lpstr>Evaluations</vt:lpstr>
      <vt:lpstr>Synchronization delay (no network failures)</vt:lpstr>
      <vt:lpstr>Synchronization delay in lossy environments</vt:lpstr>
      <vt:lpstr>Resilience to network failures</vt:lpstr>
      <vt:lpstr>Conclusions: ChronoSync is</vt:lpstr>
      <vt:lpstr>Questions</vt:lpstr>
      <vt:lpstr>Broadcast in large networks</vt:lpstr>
      <vt:lpstr>How to infer changes when sync Interest arrives?</vt:lpstr>
      <vt:lpstr>ChronoSync states</vt:lpstr>
    </vt:vector>
  </TitlesOfParts>
  <Company>UCLA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ChronoSync: Decentralized Dataset State Synchronization in Named Data Networking (NDN)</dc:title>
  <dc:creator>Alex Afanasyev</dc:creator>
  <cp:lastModifiedBy>Alex Afanasyev</cp:lastModifiedBy>
  <cp:revision>163</cp:revision>
  <dcterms:created xsi:type="dcterms:W3CDTF">2013-10-01T18:46:27Z</dcterms:created>
  <dcterms:modified xsi:type="dcterms:W3CDTF">2013-12-09T19:09:58Z</dcterms:modified>
</cp:coreProperties>
</file>

<file path=docProps/thumbnail.jpeg>
</file>